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56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228600" y="0"/>
            <a:ext cx="8915400" cy="17526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History 321: </a:t>
            </a:r>
            <a:br>
              <a:rPr lang="en-US" sz="3600" dirty="0" smtClean="0"/>
            </a:br>
            <a:r>
              <a:rPr lang="en-US" sz="3600" dirty="0" smtClean="0"/>
              <a:t>State and Society in Early Modern Europe:</a:t>
            </a:r>
            <a:br>
              <a:rPr lang="en-US" sz="3600" dirty="0" smtClean="0"/>
            </a:br>
            <a:r>
              <a:rPr lang="en-US" sz="3600" dirty="0" smtClean="0"/>
              <a:t>The Thirty Years War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3118360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828800"/>
          </a:xfrm>
        </p:spPr>
        <p:txBody>
          <a:bodyPr/>
          <a:lstStyle/>
          <a:p>
            <a:r>
              <a:rPr lang="en-CA" dirty="0" smtClean="0"/>
              <a:t>Tutorial 8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48000"/>
            <a:ext cx="7162800" cy="2611902"/>
          </a:xfrm>
        </p:spPr>
        <p:txBody>
          <a:bodyPr>
            <a:normAutofit/>
          </a:bodyPr>
          <a:lstStyle/>
          <a:p>
            <a:r>
              <a:rPr lang="en-CA" sz="3200" dirty="0" smtClean="0"/>
              <a:t>5 March 2015</a:t>
            </a:r>
            <a:endParaRPr lang="en-CA" sz="3200" dirty="0" smtClean="0"/>
          </a:p>
          <a:p>
            <a:pPr>
              <a:spcAft>
                <a:spcPts val="1200"/>
              </a:spcAft>
            </a:pPr>
            <a:r>
              <a:rPr lang="en-CA" sz="3200" i="1" dirty="0" smtClean="0"/>
              <a:t>Europe’s Tragedy</a:t>
            </a:r>
            <a:r>
              <a:rPr lang="en-CA" sz="3200" dirty="0" smtClean="0"/>
              <a:t>, 709-47</a:t>
            </a:r>
            <a:endParaRPr lang="en-US" sz="3200" dirty="0" smtClean="0"/>
          </a:p>
          <a:p>
            <a:pPr algn="l"/>
            <a:r>
              <a:rPr lang="en-US" sz="3200" dirty="0" smtClean="0"/>
              <a:t>REMINDER: Primary Source Analysis is due in class today!</a:t>
            </a:r>
            <a:endParaRPr lang="en-US" sz="3200" dirty="0"/>
          </a:p>
          <a:p>
            <a:endParaRPr lang="en-CA" sz="3200" i="1" dirty="0"/>
          </a:p>
        </p:txBody>
      </p:sp>
    </p:spTree>
    <p:extLst>
      <p:ext uri="{BB962C8B-B14F-4D97-AF65-F5344CB8AC3E}">
        <p14:creationId xmlns:p14="http://schemas.microsoft.com/office/powerpoint/2010/main" val="344401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CA" dirty="0" smtClean="0"/>
              <a:t>Identifications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37760"/>
          </a:xfrm>
        </p:spPr>
        <p:txBody>
          <a:bodyPr/>
          <a:lstStyle/>
          <a:p>
            <a:r>
              <a:rPr lang="en-CA" dirty="0" smtClean="0"/>
              <a:t>Identify and explain the historical significance of the following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Truce of Ulm (1647)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Neapolitan Revolt (1647)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3503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Questions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762000"/>
            <a:ext cx="8458200" cy="5791200"/>
          </a:xfrm>
        </p:spPr>
        <p:txBody>
          <a:bodyPr>
            <a:normAutofit lnSpcReduction="1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were the major issues affecting the Empire in peace negotiations at the </a:t>
            </a:r>
            <a:r>
              <a:rPr lang="en-CA" dirty="0" err="1" smtClean="0"/>
              <a:t>Westphalian</a:t>
            </a:r>
            <a:r>
              <a:rPr lang="en-CA" dirty="0" smtClean="0"/>
              <a:t> Congress in 1646-1648?  What decisions did the Empire and its estates take? See pp. 709-711, 716-23, 746-47.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Why were Spain and the Dutch Republic inclined to negotiate peace?  What terms of peace did they negotiate?  What was their significance?  See pp. 728-36.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Fighting continued while representatives negotiated peace at the </a:t>
            </a:r>
            <a:r>
              <a:rPr lang="en-CA" dirty="0" err="1" smtClean="0"/>
              <a:t>Westphalian</a:t>
            </a:r>
            <a:r>
              <a:rPr lang="en-CA" dirty="0" smtClean="0"/>
              <a:t> Congress.  Where and why did the fighting take place?  See pp. 711-15, 723-33, 726-46.</a:t>
            </a:r>
          </a:p>
          <a:p>
            <a:pPr marL="65151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30889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CA" dirty="0" smtClean="0"/>
              <a:t>Questions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/>
          <a:lstStyle/>
          <a:p>
            <a:pPr marL="651510" indent="-514350">
              <a:buFont typeface="+mj-lt"/>
              <a:buAutoNum type="arabicPeriod" startAt="4"/>
            </a:pPr>
            <a:r>
              <a:rPr lang="en-CA" dirty="0" smtClean="0"/>
              <a:t>Does Chapter 20 support Wilson’s arguments?  Why or why not?</a:t>
            </a:r>
          </a:p>
          <a:p>
            <a:pPr marL="651510" indent="-514350">
              <a:buFont typeface="+mj-lt"/>
              <a:buAutoNum type="arabicPeriod" startAt="4"/>
            </a:pPr>
            <a:r>
              <a:rPr lang="en-CA" dirty="0" smtClean="0"/>
              <a:t>What does Chapter 20 tell us about the interaction among European states and about the interaction between state and society in the context of war?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562895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187</TotalTime>
  <Words>180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Book Antiqua</vt:lpstr>
      <vt:lpstr>Lucida Sans</vt:lpstr>
      <vt:lpstr>Wingdings</vt:lpstr>
      <vt:lpstr>Wingdings 2</vt:lpstr>
      <vt:lpstr>Wingdings 3</vt:lpstr>
      <vt:lpstr>Apex</vt:lpstr>
      <vt:lpstr>History 321:  State and Society in Early Modern Europe: The Thirty Years War</vt:lpstr>
      <vt:lpstr>Tutorial 8</vt:lpstr>
      <vt:lpstr>Identifications</vt:lpstr>
      <vt:lpstr>Questions</vt:lpstr>
      <vt:lpstr>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321:  State and Society in Early Modern Europe: The Thirty Years War</dc:title>
  <dc:creator>Hilmar</dc:creator>
  <cp:lastModifiedBy>Hilmar Pabel</cp:lastModifiedBy>
  <cp:revision>10</cp:revision>
  <dcterms:created xsi:type="dcterms:W3CDTF">2006-08-16T00:00:00Z</dcterms:created>
  <dcterms:modified xsi:type="dcterms:W3CDTF">2014-12-01T22:26:28Z</dcterms:modified>
</cp:coreProperties>
</file>